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319" r:id="rId4"/>
    <p:sldId id="259" r:id="rId5"/>
    <p:sldId id="321" r:id="rId6"/>
    <p:sldId id="322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2" r:id="rId17"/>
    <p:sldId id="261" r:id="rId18"/>
    <p:sldId id="311" r:id="rId19"/>
    <p:sldId id="312" r:id="rId20"/>
    <p:sldId id="262" r:id="rId21"/>
    <p:sldId id="313" r:id="rId22"/>
    <p:sldId id="314" r:id="rId23"/>
    <p:sldId id="315" r:id="rId24"/>
    <p:sldId id="316" r:id="rId25"/>
    <p:sldId id="317" r:id="rId26"/>
    <p:sldId id="318" r:id="rId27"/>
    <p:sldId id="263" r:id="rId28"/>
    <p:sldId id="264" r:id="rId29"/>
    <p:sldId id="265" r:id="rId30"/>
    <p:sldId id="266" r:id="rId31"/>
    <p:sldId id="267" r:id="rId32"/>
    <p:sldId id="268" r:id="rId33"/>
    <p:sldId id="269" r:id="rId34"/>
    <p:sldId id="270" r:id="rId35"/>
    <p:sldId id="271" r:id="rId36"/>
    <p:sldId id="272" r:id="rId37"/>
    <p:sldId id="273" r:id="rId38"/>
    <p:sldId id="274" r:id="rId39"/>
    <p:sldId id="275" r:id="rId40"/>
    <p:sldId id="276" r:id="rId41"/>
    <p:sldId id="277" r:id="rId42"/>
    <p:sldId id="278" r:id="rId43"/>
    <p:sldId id="279" r:id="rId44"/>
    <p:sldId id="280" r:id="rId45"/>
    <p:sldId id="281" r:id="rId46"/>
    <p:sldId id="282" r:id="rId47"/>
    <p:sldId id="283" r:id="rId48"/>
    <p:sldId id="284" r:id="rId49"/>
    <p:sldId id="285" r:id="rId50"/>
    <p:sldId id="286" r:id="rId51"/>
    <p:sldId id="287" r:id="rId52"/>
    <p:sldId id="288" r:id="rId53"/>
    <p:sldId id="289" r:id="rId54"/>
    <p:sldId id="290" r:id="rId55"/>
    <p:sldId id="291" r:id="rId56"/>
    <p:sldId id="292" r:id="rId57"/>
    <p:sldId id="293" r:id="rId58"/>
    <p:sldId id="294" r:id="rId59"/>
    <p:sldId id="295" r:id="rId60"/>
    <p:sldId id="296" r:id="rId61"/>
    <p:sldId id="297" r:id="rId62"/>
    <p:sldId id="298" r:id="rId63"/>
    <p:sldId id="299" r:id="rId64"/>
    <p:sldId id="300" r:id="rId65"/>
    <p:sldId id="301" r:id="rId66"/>
    <p:sldId id="302" r:id="rId67"/>
    <p:sldId id="303" r:id="rId68"/>
    <p:sldId id="304" r:id="rId69"/>
    <p:sldId id="305" r:id="rId70"/>
    <p:sldId id="306" r:id="rId71"/>
    <p:sldId id="307" r:id="rId72"/>
    <p:sldId id="308" r:id="rId73"/>
    <p:sldId id="309" r:id="rId74"/>
    <p:sldId id="310" r:id="rId7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150" d="100"/>
          <a:sy n="150" d="100"/>
        </p:scale>
        <p:origin x="-504" y="5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4902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8765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7546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0158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806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7520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0637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2687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8405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2363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448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D5A743-6D5E-4C8B-A41C-1CF7F4282935}" type="datetimeFigureOut">
              <a:rPr lang="zh-TW" altLang="en-US" smtClean="0"/>
              <a:t>2019/10/2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493AA-5D91-4B34-814F-6A5D1EBBB2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5268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(Kali) Linux</a:t>
            </a:r>
            <a:r>
              <a:rPr lang="zh-TW" altLang="en-US" dirty="0" smtClean="0"/>
              <a:t>快速入門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3446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5725" y="88901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TW" dirty="0"/>
              <a:t>Get help::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 smtClean="0"/>
              <a:t>使用</a:t>
            </a:r>
            <a:r>
              <a:rPr lang="en-US" altLang="zh-TW" dirty="0" err="1"/>
              <a:t>aircrack-ng</a:t>
            </a:r>
            <a:r>
              <a:rPr lang="en-US" altLang="zh-TW" dirty="0"/>
              <a:t> --</a:t>
            </a:r>
            <a:r>
              <a:rPr lang="en-US" altLang="zh-TW" dirty="0" smtClean="0"/>
              <a:t>help</a:t>
            </a:r>
            <a:endParaRPr lang="en-US" altLang="zh-TW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099" y="1374401"/>
            <a:ext cx="5339001" cy="5383587"/>
          </a:xfrm>
        </p:spPr>
      </p:pic>
    </p:spTree>
    <p:extLst>
      <p:ext uri="{BB962C8B-B14F-4D97-AF65-F5344CB8AC3E}">
        <p14:creationId xmlns:p14="http://schemas.microsoft.com/office/powerpoint/2010/main" val="1668964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66700" y="222251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/>
              <a:t>Get help::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 smtClean="0"/>
              <a:t>使用</a:t>
            </a:r>
            <a:r>
              <a:rPr lang="en-US" altLang="zh-TW" dirty="0" err="1"/>
              <a:t>nmap</a:t>
            </a:r>
            <a:r>
              <a:rPr lang="en-US" altLang="zh-TW" dirty="0"/>
              <a:t> -h</a:t>
            </a:r>
            <a:br>
              <a:rPr lang="en-US" altLang="zh-TW" dirty="0"/>
            </a:b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400" y="828675"/>
            <a:ext cx="5686562" cy="5734050"/>
          </a:xfrm>
        </p:spPr>
      </p:pic>
    </p:spTree>
    <p:extLst>
      <p:ext uri="{BB962C8B-B14F-4D97-AF65-F5344CB8AC3E}">
        <p14:creationId xmlns:p14="http://schemas.microsoft.com/office/powerpoint/2010/main" val="738847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View instruction manual </a:t>
            </a:r>
            <a:r>
              <a:rPr lang="en-US" altLang="zh-TW" dirty="0" smtClean="0"/>
              <a:t>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 smtClean="0"/>
              <a:t>使用</a:t>
            </a:r>
            <a:r>
              <a:rPr lang="en-US" altLang="zh-TW" dirty="0"/>
              <a:t>man </a:t>
            </a:r>
            <a:r>
              <a:rPr lang="en-US" altLang="zh-TW" dirty="0" err="1" smtClean="0"/>
              <a:t>aircrack-ng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649" y="1939925"/>
            <a:ext cx="4315301" cy="4351338"/>
          </a:xfrm>
        </p:spPr>
      </p:pic>
    </p:spTree>
    <p:extLst>
      <p:ext uri="{BB962C8B-B14F-4D97-AF65-F5344CB8AC3E}">
        <p14:creationId xmlns:p14="http://schemas.microsoft.com/office/powerpoint/2010/main" val="4071177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7974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6089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6499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471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6000" dirty="0" smtClean="0"/>
              <a:t>Chapter 6: </a:t>
            </a:r>
            <a:r>
              <a:rPr lang="en-US" altLang="zh-TW" sz="3200" dirty="0" smtClean="0">
                <a:solidFill>
                  <a:srgbClr val="FFFF00"/>
                </a:solidFill>
              </a:rPr>
              <a:t>Process </a:t>
            </a:r>
            <a:r>
              <a:rPr lang="en-US" altLang="zh-TW" sz="3200" dirty="0" smtClean="0"/>
              <a:t>Management</a:t>
            </a:r>
          </a:p>
          <a:p>
            <a:r>
              <a:rPr lang="zh-TW" altLang="en-US" sz="3200" dirty="0" smtClean="0"/>
              <a:t>                                    </a:t>
            </a:r>
            <a:r>
              <a:rPr lang="zh-TW" altLang="en-US" sz="3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行程</a:t>
            </a:r>
            <a:r>
              <a:rPr lang="zh-TW" altLang="en-US" sz="3200" dirty="0" smtClean="0"/>
              <a:t>管理</a:t>
            </a:r>
            <a:endParaRPr lang="en-US" altLang="zh-TW" sz="3200" dirty="0"/>
          </a:p>
        </p:txBody>
      </p:sp>
    </p:spTree>
    <p:extLst>
      <p:ext uri="{BB962C8B-B14F-4D97-AF65-F5344CB8AC3E}">
        <p14:creationId xmlns:p14="http://schemas.microsoft.com/office/powerpoint/2010/main" val="249814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VIEWING </a:t>
            </a:r>
            <a:r>
              <a:rPr lang="en-US" altLang="zh-TW" dirty="0" smtClean="0"/>
              <a:t>PROCESSES::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 smtClean="0"/>
              <a:t>使用</a:t>
            </a:r>
            <a:r>
              <a:rPr lang="en-US" altLang="zh-TW" dirty="0" err="1" smtClean="0"/>
              <a:t>ps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98" b="53901"/>
          <a:stretch/>
        </p:blipFill>
        <p:spPr>
          <a:xfrm>
            <a:off x="141049" y="3408609"/>
            <a:ext cx="8723552" cy="1671392"/>
          </a:xfrm>
        </p:spPr>
      </p:pic>
      <p:sp>
        <p:nvSpPr>
          <p:cNvPr id="6" name="矩形 5"/>
          <p:cNvSpPr/>
          <p:nvPr/>
        </p:nvSpPr>
        <p:spPr>
          <a:xfrm>
            <a:off x="1143000" y="4051300"/>
            <a:ext cx="469900" cy="2159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612900" y="4057650"/>
            <a:ext cx="469900" cy="2159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2641600" y="4051300"/>
            <a:ext cx="469900" cy="21590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3111500" y="4051300"/>
            <a:ext cx="469900" cy="215900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177800" y="2743200"/>
            <a:ext cx="1733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1" dirty="0" smtClean="0">
                <a:solidFill>
                  <a:srgbClr val="FF0000"/>
                </a:solidFill>
              </a:rPr>
              <a:t>PID:</a:t>
            </a:r>
            <a:r>
              <a:rPr lang="zh-TW" altLang="en-US" sz="2000" b="1" dirty="0" smtClean="0">
                <a:solidFill>
                  <a:srgbClr val="FF0000"/>
                </a:solidFill>
              </a:rPr>
              <a:t>程序</a:t>
            </a:r>
            <a:r>
              <a:rPr lang="en-US" altLang="zh-TW" sz="2000" b="1" dirty="0" smtClean="0">
                <a:solidFill>
                  <a:srgbClr val="FF0000"/>
                </a:solidFill>
              </a:rPr>
              <a:t>ID</a:t>
            </a:r>
            <a:endParaRPr lang="zh-TW" altLang="en-US" sz="2000" b="1" dirty="0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612900" y="2743200"/>
            <a:ext cx="16529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 smtClean="0">
                <a:solidFill>
                  <a:srgbClr val="00B050"/>
                </a:solidFill>
              </a:rPr>
              <a:t>TTY:</a:t>
            </a:r>
            <a:r>
              <a:rPr lang="zh-TW" altLang="en-US" sz="2000" b="1" dirty="0">
                <a:solidFill>
                  <a:srgbClr val="00B050"/>
                </a:solidFill>
              </a:rPr>
              <a:t>終端設備</a:t>
            </a:r>
            <a:endParaRPr lang="zh-TW" altLang="en-US" sz="2000" b="1" dirty="0">
              <a:solidFill>
                <a:srgbClr val="00B05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657643" y="2743200"/>
            <a:ext cx="33313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 smtClean="0">
                <a:solidFill>
                  <a:srgbClr val="7030A0"/>
                </a:solidFill>
              </a:rPr>
              <a:t>CMD:</a:t>
            </a:r>
            <a:r>
              <a:rPr lang="zh-TW" altLang="en-US" sz="2000" b="1" dirty="0" smtClean="0">
                <a:solidFill>
                  <a:srgbClr val="7030A0"/>
                </a:solidFill>
              </a:rPr>
              <a:t>啟動該程序的指令名稱</a:t>
            </a:r>
            <a:endParaRPr lang="zh-TW" altLang="en-US" sz="2000" b="1" dirty="0">
              <a:solidFill>
                <a:srgbClr val="7030A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344463" y="2743200"/>
            <a:ext cx="13131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>
                <a:solidFill>
                  <a:srgbClr val="0070C0"/>
                </a:solidFill>
              </a:rPr>
              <a:t>TIME</a:t>
            </a:r>
            <a:r>
              <a:rPr lang="en-US" altLang="zh-TW" sz="2000" b="1" dirty="0" smtClean="0">
                <a:solidFill>
                  <a:srgbClr val="0070C0"/>
                </a:solidFill>
              </a:rPr>
              <a:t>:</a:t>
            </a:r>
            <a:r>
              <a:rPr lang="zh-TW" altLang="en-US" sz="2000" b="1" dirty="0" smtClean="0">
                <a:solidFill>
                  <a:srgbClr val="0070C0"/>
                </a:solidFill>
              </a:rPr>
              <a:t>時間</a:t>
            </a:r>
            <a:endParaRPr lang="zh-TW" alt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17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VIEWING </a:t>
            </a:r>
            <a:r>
              <a:rPr lang="en-US" altLang="zh-TW" dirty="0" smtClean="0"/>
              <a:t>PROCESSES::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 smtClean="0"/>
              <a:t>使用</a:t>
            </a:r>
            <a:r>
              <a:rPr lang="en-US" altLang="zh-TW" dirty="0" err="1" smtClean="0"/>
              <a:t>ps</a:t>
            </a:r>
            <a:r>
              <a:rPr lang="zh-TW" altLang="en-US" dirty="0" smtClean="0"/>
              <a:t> </a:t>
            </a:r>
            <a:r>
              <a:rPr lang="en-US" altLang="zh-TW" dirty="0" smtClean="0"/>
              <a:t>aux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USER The user who invoked the </a:t>
            </a:r>
            <a:r>
              <a:rPr lang="en-US" altLang="zh-TW" dirty="0" smtClean="0"/>
              <a:t>process</a:t>
            </a:r>
          </a:p>
          <a:p>
            <a:pPr marL="0" indent="0">
              <a:buNone/>
            </a:pPr>
            <a:r>
              <a:rPr lang="zh-TW" altLang="en-US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   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(</a:t>
            </a:r>
            <a:r>
              <a:rPr lang="zh-TW" altLang="en-US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呼叫該程序的使用者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altLang="zh-TW" dirty="0"/>
              <a:t>PID The process </a:t>
            </a:r>
            <a:r>
              <a:rPr lang="en-US" altLang="zh-TW" dirty="0" smtClean="0"/>
              <a:t>ID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(</a:t>
            </a:r>
            <a:r>
              <a:rPr lang="zh-TW" altLang="en-US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程序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ID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en-US" altLang="zh-TW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altLang="zh-TW" dirty="0"/>
              <a:t>%CPU The percent of CPU this process is </a:t>
            </a:r>
            <a:r>
              <a:rPr lang="en-US" altLang="zh-TW" dirty="0" smtClean="0"/>
              <a:t>using</a:t>
            </a:r>
          </a:p>
          <a:p>
            <a:pPr marL="0" indent="0">
              <a:buNone/>
            </a:pPr>
            <a:r>
              <a:rPr lang="zh-TW" altLang="en-US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  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(</a:t>
            </a:r>
            <a:r>
              <a:rPr lang="zh-TW" altLang="en-US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該</a:t>
            </a:r>
            <a:r>
              <a:rPr lang="zh-TW" altLang="en-US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程序</a:t>
            </a:r>
            <a:r>
              <a:rPr lang="zh-TW" altLang="en-US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使用多少百分比的</a:t>
            </a:r>
            <a:r>
              <a:rPr lang="en-US" altLang="zh-TW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CPU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en-US" altLang="zh-TW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altLang="zh-TW" dirty="0"/>
              <a:t>%MEM The percent of memory this process is </a:t>
            </a:r>
            <a:r>
              <a:rPr lang="en-US" altLang="zh-TW" dirty="0"/>
              <a:t>using </a:t>
            </a:r>
            <a:r>
              <a:rPr lang="en-US" altLang="zh-TW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(</a:t>
            </a:r>
            <a:r>
              <a:rPr lang="zh-TW" altLang="en-US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該程序使用多少百分比</a:t>
            </a:r>
            <a:r>
              <a:rPr lang="zh-TW" altLang="en-US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的記憶體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en-US" altLang="zh-TW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altLang="zh-TW" dirty="0"/>
              <a:t>COMMAND The name of the command that started the </a:t>
            </a:r>
            <a:r>
              <a:rPr lang="en-US" altLang="zh-TW" dirty="0" smtClean="0"/>
              <a:t>process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(</a:t>
            </a:r>
            <a:r>
              <a:rPr lang="zh-TW" altLang="en-US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啟動該程序的指令名稱</a:t>
            </a:r>
            <a:r>
              <a:rPr lang="en-US" altLang="zh-TW" sz="24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721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3178852" cy="849077"/>
          </a:xfrm>
        </p:spPr>
        <p:txBody>
          <a:bodyPr/>
          <a:lstStyle/>
          <a:p>
            <a:r>
              <a:rPr lang="zh-TW" altLang="en-US" dirty="0" smtClean="0"/>
              <a:t>推薦教科書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29149" y="284813"/>
            <a:ext cx="4409919" cy="637082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altLang="zh-TW" dirty="0"/>
              <a:t>Chapter 1: Getting Started with the Basics</a:t>
            </a:r>
          </a:p>
          <a:p>
            <a:pPr marL="0" indent="0">
              <a:buNone/>
            </a:pPr>
            <a:r>
              <a:rPr lang="en-US" altLang="zh-TW" dirty="0"/>
              <a:t>Chapter 2: Text Manipulation</a:t>
            </a:r>
          </a:p>
          <a:p>
            <a:pPr marL="0" indent="0">
              <a:buNone/>
            </a:pPr>
            <a:r>
              <a:rPr lang="en-US" altLang="zh-TW" dirty="0"/>
              <a:t>Chapter 3: Analyzing and Managing Networks</a:t>
            </a:r>
          </a:p>
          <a:p>
            <a:pPr marL="0" indent="0">
              <a:buNone/>
            </a:pPr>
            <a:r>
              <a:rPr lang="en-US" altLang="zh-TW" dirty="0"/>
              <a:t>Chapter 4: Adding and Removing Software</a:t>
            </a:r>
          </a:p>
          <a:p>
            <a:pPr marL="0" indent="0">
              <a:buNone/>
            </a:pPr>
            <a:r>
              <a:rPr lang="en-US" altLang="zh-TW" dirty="0"/>
              <a:t>Chapter 5: Controlling File and Directory Permissions</a:t>
            </a:r>
          </a:p>
          <a:p>
            <a:pPr marL="0" indent="0">
              <a:buNone/>
            </a:pPr>
            <a:r>
              <a:rPr lang="en-US" altLang="zh-TW" dirty="0"/>
              <a:t>Chapter 6: Process Management</a:t>
            </a:r>
          </a:p>
          <a:p>
            <a:pPr marL="0" indent="0">
              <a:buNone/>
            </a:pPr>
            <a:r>
              <a:rPr lang="en-US" altLang="zh-TW" dirty="0"/>
              <a:t>Chapter 7: Managing User Environment Variables</a:t>
            </a:r>
          </a:p>
          <a:p>
            <a:pPr marL="0" indent="0">
              <a:buNone/>
            </a:pPr>
            <a:r>
              <a:rPr lang="en-US" altLang="zh-TW" dirty="0"/>
              <a:t>Chapter 8: Bash Scripting</a:t>
            </a:r>
          </a:p>
          <a:p>
            <a:pPr marL="0" indent="0">
              <a:buNone/>
            </a:pPr>
            <a:r>
              <a:rPr lang="en-US" altLang="zh-TW" dirty="0"/>
              <a:t>Chapter 9: Compressing and Archiving</a:t>
            </a:r>
          </a:p>
          <a:p>
            <a:pPr marL="0" indent="0">
              <a:buNone/>
            </a:pPr>
            <a:r>
              <a:rPr lang="en-US" altLang="zh-TW" dirty="0"/>
              <a:t>Chapter 10: Filesystem and Storage Device Management</a:t>
            </a:r>
          </a:p>
          <a:p>
            <a:pPr marL="0" indent="0">
              <a:buNone/>
            </a:pPr>
            <a:r>
              <a:rPr lang="en-US" altLang="zh-TW" dirty="0"/>
              <a:t>Chapter 11: The Logging System</a:t>
            </a:r>
          </a:p>
          <a:p>
            <a:pPr marL="0" indent="0">
              <a:buNone/>
            </a:pPr>
            <a:r>
              <a:rPr lang="en-US" altLang="zh-TW" dirty="0"/>
              <a:t>Chapter 12: Using and Abusing Services</a:t>
            </a:r>
          </a:p>
          <a:p>
            <a:pPr marL="0" indent="0">
              <a:buNone/>
            </a:pPr>
            <a:r>
              <a:rPr lang="en-US" altLang="zh-TW" dirty="0"/>
              <a:t>Chapter 13: Security and Anonymity</a:t>
            </a:r>
          </a:p>
          <a:p>
            <a:pPr marL="0" indent="0">
              <a:buNone/>
            </a:pPr>
            <a:r>
              <a:rPr lang="en-US" altLang="zh-TW" dirty="0"/>
              <a:t>Chapter 14: Wireless Networking</a:t>
            </a:r>
          </a:p>
          <a:p>
            <a:pPr marL="0" indent="0">
              <a:buNone/>
            </a:pPr>
            <a:r>
              <a:rPr lang="en-US" altLang="zh-TW" dirty="0"/>
              <a:t>Chapter 15: Linux Kernel and Drivers</a:t>
            </a:r>
          </a:p>
          <a:p>
            <a:pPr marL="0" indent="0">
              <a:buNone/>
            </a:pPr>
            <a:r>
              <a:rPr lang="en-US" altLang="zh-TW" dirty="0"/>
              <a:t>Chapter 16: Startup Scripts</a:t>
            </a:r>
          </a:p>
          <a:p>
            <a:pPr marL="0" indent="0">
              <a:buNone/>
            </a:pPr>
            <a:r>
              <a:rPr lang="en-US" altLang="zh-TW" dirty="0"/>
              <a:t>Chapter 17: Python Scripting Basics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1751" y="1484157"/>
            <a:ext cx="2669048" cy="353754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84813" y="5021704"/>
            <a:ext cx="403984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 smtClean="0"/>
              <a:t>駭客的</a:t>
            </a:r>
            <a:r>
              <a:rPr lang="en-US" altLang="zh-TW" sz="1600" dirty="0" smtClean="0"/>
              <a:t>Linux</a:t>
            </a:r>
            <a:r>
              <a:rPr lang="zh-TW" altLang="en-US" sz="1600" dirty="0" smtClean="0"/>
              <a:t>基礎入門必修課</a:t>
            </a:r>
          </a:p>
          <a:p>
            <a:r>
              <a:rPr lang="en-US" altLang="zh-TW" sz="1600" dirty="0" smtClean="0"/>
              <a:t>Linux Basics for Hackers: Getting Started with Networking, Scripting, and Security in Kali</a:t>
            </a:r>
          </a:p>
          <a:p>
            <a:r>
              <a:rPr lang="zh-TW" altLang="en-US" sz="1600" dirty="0" smtClean="0"/>
              <a:t>作者： </a:t>
            </a:r>
            <a:r>
              <a:rPr lang="en-US" altLang="zh-TW" sz="1600" dirty="0" err="1" smtClean="0"/>
              <a:t>OccupyTheWeb</a:t>
            </a:r>
            <a:r>
              <a:rPr lang="en-US" altLang="zh-TW" sz="1600" dirty="0" smtClean="0"/>
              <a:t>  </a:t>
            </a:r>
            <a:r>
              <a:rPr lang="zh-TW" altLang="en-US" sz="1600" dirty="0" smtClean="0"/>
              <a:t>  譯者： 凱傲</a:t>
            </a:r>
          </a:p>
          <a:p>
            <a:r>
              <a:rPr lang="zh-TW" altLang="en-US" sz="1600" dirty="0" smtClean="0"/>
              <a:t>碁峰  出版社：出版日期：</a:t>
            </a:r>
            <a:r>
              <a:rPr lang="en-US" altLang="zh-TW" sz="1600" dirty="0" smtClean="0"/>
              <a:t>2019/07/16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740467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90443" y="2074562"/>
            <a:ext cx="464159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 smtClean="0"/>
              <a:t>(1)</a:t>
            </a:r>
            <a:r>
              <a:rPr lang="zh-TW" altLang="en-US" sz="4000" dirty="0" smtClean="0"/>
              <a:t>先啟動</a:t>
            </a:r>
            <a:r>
              <a:rPr lang="en-US" altLang="zh-TW" sz="4000" dirty="0" err="1" smtClean="0"/>
              <a:t>msfconsole</a:t>
            </a:r>
            <a:endParaRPr lang="en-US" altLang="zh-TW" sz="4000" dirty="0" smtClean="0"/>
          </a:p>
          <a:p>
            <a:r>
              <a:rPr lang="en-US" altLang="zh-TW" sz="4000" dirty="0" smtClean="0"/>
              <a:t>(2)</a:t>
            </a:r>
            <a:r>
              <a:rPr lang="zh-TW" altLang="en-US" sz="4000" dirty="0" smtClean="0"/>
              <a:t>檢查是否執行</a:t>
            </a:r>
            <a:r>
              <a:rPr lang="en-US" altLang="zh-TW" sz="4000" dirty="0" smtClean="0"/>
              <a:t>?</a:t>
            </a:r>
            <a:endParaRPr lang="zh-TW" altLang="en-US" sz="4000" dirty="0"/>
          </a:p>
        </p:txBody>
      </p:sp>
      <p:sp>
        <p:nvSpPr>
          <p:cNvPr id="3" name="矩形 2"/>
          <p:cNvSpPr/>
          <p:nvPr/>
        </p:nvSpPr>
        <p:spPr>
          <a:xfrm>
            <a:off x="1048648" y="1114165"/>
            <a:ext cx="1810111" cy="707886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en-US" altLang="zh-TW" sz="4000" dirty="0" smtClean="0">
                <a:solidFill>
                  <a:srgbClr val="FFFF00"/>
                </a:solidFill>
              </a:rPr>
              <a:t>LAB-6-1</a:t>
            </a:r>
            <a:endParaRPr lang="en-US" altLang="zh-TW" sz="4000" dirty="0">
              <a:solidFill>
                <a:srgbClr val="FFFF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24008" y="3650512"/>
            <a:ext cx="64168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800" dirty="0" err="1" smtClean="0"/>
              <a:t>ps</a:t>
            </a:r>
            <a:r>
              <a:rPr lang="en-US" altLang="zh-TW" sz="4800" dirty="0" smtClean="0"/>
              <a:t> aux | grep </a:t>
            </a:r>
            <a:r>
              <a:rPr lang="en-US" altLang="zh-TW" sz="4800" dirty="0" err="1" smtClean="0"/>
              <a:t>msfconsole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425491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VIEWING </a:t>
            </a:r>
            <a:r>
              <a:rPr lang="en-US" altLang="zh-TW" dirty="0" smtClean="0"/>
              <a:t>PROCESSES::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 smtClean="0"/>
              <a:t>使用</a:t>
            </a:r>
            <a:r>
              <a:rPr lang="en-US" altLang="zh-TW" dirty="0" smtClean="0"/>
              <a:t>top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513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MANAGING </a:t>
            </a:r>
            <a:r>
              <a:rPr lang="en-US" altLang="zh-TW" dirty="0" smtClean="0"/>
              <a:t>PROCESSES</a:t>
            </a:r>
            <a:br>
              <a:rPr lang="en-US" altLang="zh-TW" dirty="0" smtClean="0"/>
            </a:br>
            <a:r>
              <a:rPr lang="zh-TW" altLang="en-US" dirty="0" smtClean="0"/>
              <a:t>管理</a:t>
            </a:r>
            <a:r>
              <a:rPr lang="zh-TW" altLang="en-US" b="1" dirty="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行程</a:t>
            </a:r>
            <a:endParaRPr lang="zh-TW" alt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18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Killing Processes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807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21260"/>
          </a:xfrm>
        </p:spPr>
        <p:txBody>
          <a:bodyPr>
            <a:normAutofit/>
          </a:bodyPr>
          <a:lstStyle/>
          <a:p>
            <a:r>
              <a:rPr lang="en-US" altLang="zh-TW" sz="2400" dirty="0"/>
              <a:t>Running Processes in the </a:t>
            </a:r>
            <a:r>
              <a:rPr lang="en-US" altLang="zh-TW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Background</a:t>
            </a:r>
            <a:br>
              <a:rPr lang="en-US" altLang="zh-TW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zh-TW" altLang="en-US" sz="2400" dirty="0" smtClean="0"/>
              <a:t>在</a:t>
            </a:r>
            <a:r>
              <a:rPr lang="zh-TW" altLang="en-US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背景</a:t>
            </a:r>
            <a:r>
              <a:rPr lang="zh-TW" altLang="en-US" sz="2400" dirty="0" smtClean="0"/>
              <a:t>執行程式</a:t>
            </a:r>
            <a:endParaRPr lang="zh-TW" altLang="en-US" sz="2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383309" y="1534775"/>
            <a:ext cx="3094853" cy="80224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5400" dirty="0" err="1" smtClean="0"/>
              <a:t>wireshark</a:t>
            </a:r>
            <a:endParaRPr lang="zh-TW" altLang="en-US" sz="5400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2478045" y="2612337"/>
            <a:ext cx="3094853" cy="80224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5400" dirty="0" err="1"/>
              <a:t>w</a:t>
            </a:r>
            <a:r>
              <a:rPr lang="en-US" altLang="zh-TW" sz="5400" dirty="0" err="1" smtClean="0"/>
              <a:t>ireshark</a:t>
            </a:r>
            <a:r>
              <a:rPr lang="en-US" altLang="zh-TW" sz="5400" dirty="0" smtClean="0"/>
              <a:t> </a:t>
            </a:r>
            <a:r>
              <a:rPr lang="en-US" altLang="zh-TW" sz="5400" dirty="0" smtClean="0">
                <a:solidFill>
                  <a:srgbClr val="FF0000"/>
                </a:solidFill>
              </a:rPr>
              <a:t>&amp;</a:t>
            </a:r>
            <a:endParaRPr lang="zh-TW" altLang="en-US" sz="5400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94552" y="3502023"/>
            <a:ext cx="69942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 smtClean="0"/>
              <a:t>Moving a Process to the </a:t>
            </a:r>
            <a:r>
              <a:rPr lang="en-US" altLang="zh-TW" sz="3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Foreground</a:t>
            </a:r>
            <a:endParaRPr lang="zh-TW" altLang="en-US" sz="3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84238" y="276993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背景</a:t>
            </a:r>
            <a:endParaRPr lang="zh-TW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80898" y="4511112"/>
            <a:ext cx="493160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400" dirty="0" smtClean="0"/>
              <a:t>(1)</a:t>
            </a:r>
            <a:r>
              <a:rPr lang="zh-TW" altLang="en-US" sz="4400" dirty="0" smtClean="0"/>
              <a:t>先使用</a:t>
            </a:r>
            <a:r>
              <a:rPr lang="en-US" altLang="zh-TW" sz="4400" dirty="0" err="1" smtClean="0"/>
              <a:t>ps</a:t>
            </a:r>
            <a:r>
              <a:rPr lang="zh-TW" altLang="en-US" sz="4400" dirty="0" smtClean="0"/>
              <a:t>找出</a:t>
            </a:r>
            <a:r>
              <a:rPr lang="en-US" altLang="zh-TW" sz="4400" dirty="0" smtClean="0"/>
              <a:t>PID</a:t>
            </a:r>
          </a:p>
          <a:p>
            <a:r>
              <a:rPr lang="en-US" altLang="zh-TW" sz="4400" dirty="0" smtClean="0"/>
              <a:t>(2)</a:t>
            </a:r>
            <a:r>
              <a:rPr lang="zh-TW" altLang="en-US" sz="4400" dirty="0" smtClean="0"/>
              <a:t>執行</a:t>
            </a:r>
            <a:r>
              <a:rPr lang="en-US" altLang="zh-TW" sz="4400" dirty="0" err="1" smtClean="0"/>
              <a:t>fg</a:t>
            </a:r>
            <a:r>
              <a:rPr lang="en-US" altLang="zh-TW" sz="4400" dirty="0" smtClean="0"/>
              <a:t> PID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78746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81515" y="500062"/>
            <a:ext cx="7886700" cy="1325563"/>
          </a:xfrm>
        </p:spPr>
        <p:txBody>
          <a:bodyPr/>
          <a:lstStyle/>
          <a:p>
            <a:r>
              <a:rPr lang="en-US" altLang="zh-TW" dirty="0"/>
              <a:t>SCHEDULING </a:t>
            </a:r>
            <a:r>
              <a:rPr lang="en-US" altLang="zh-TW" dirty="0" smtClean="0"/>
              <a:t>PROCESSES</a:t>
            </a:r>
            <a:br>
              <a:rPr lang="en-US" altLang="zh-TW" dirty="0" smtClean="0"/>
            </a:br>
            <a:r>
              <a:rPr lang="zh-TW" altLang="en-US" dirty="0" smtClean="0"/>
              <a:t>使用</a:t>
            </a:r>
            <a:r>
              <a:rPr lang="en-US" altLang="zh-TW" dirty="0" smtClean="0"/>
              <a:t>at</a:t>
            </a:r>
            <a:r>
              <a:rPr lang="zh-TW" altLang="en-US" dirty="0" smtClean="0"/>
              <a:t>指令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70595" y="2904781"/>
            <a:ext cx="5821577" cy="18566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5400" dirty="0"/>
              <a:t>kali &gt;at 7:20am</a:t>
            </a:r>
          </a:p>
          <a:p>
            <a:pPr marL="0" indent="0">
              <a:buNone/>
            </a:pPr>
            <a:r>
              <a:rPr lang="en-US" altLang="zh-TW" sz="5400" dirty="0"/>
              <a:t>at &gt;/</a:t>
            </a:r>
            <a:r>
              <a:rPr lang="en-US" altLang="zh-TW" sz="5400" dirty="0" smtClean="0"/>
              <a:t>root/</a:t>
            </a:r>
            <a:r>
              <a:rPr lang="zh-TW" altLang="en-US" sz="5400" dirty="0" smtClean="0"/>
              <a:t>某支指令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00229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760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400720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395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43939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5621" y="1919417"/>
            <a:ext cx="2354200" cy="3187980"/>
          </a:xfrm>
          <a:prstGeom prst="rect">
            <a:avLst/>
          </a:prstGeom>
        </p:spPr>
      </p:pic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028304" y="2278706"/>
            <a:ext cx="4860324" cy="372667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dirty="0"/>
              <a:t>第</a:t>
            </a:r>
            <a:r>
              <a:rPr lang="en-US" altLang="zh-TW" dirty="0"/>
              <a:t>1</a:t>
            </a:r>
            <a:r>
              <a:rPr lang="zh-TW" altLang="en-US" dirty="0"/>
              <a:t>章 電腦系統的概要</a:t>
            </a:r>
          </a:p>
          <a:p>
            <a:pPr marL="0" indent="0">
              <a:buNone/>
            </a:pPr>
            <a:r>
              <a:rPr lang="zh-TW" altLang="en-US" dirty="0"/>
              <a:t>第</a:t>
            </a:r>
            <a:r>
              <a:rPr lang="en-US" altLang="zh-TW" dirty="0"/>
              <a:t>2</a:t>
            </a:r>
            <a:r>
              <a:rPr lang="zh-TW" altLang="en-US" dirty="0"/>
              <a:t>章 使用者模式能實現的功能</a:t>
            </a:r>
          </a:p>
          <a:p>
            <a:pPr marL="0" indent="0">
              <a:buNone/>
            </a:pPr>
            <a:r>
              <a:rPr lang="zh-TW" altLang="en-US" dirty="0"/>
              <a:t>第</a:t>
            </a:r>
            <a:r>
              <a:rPr lang="en-US" altLang="zh-TW" dirty="0"/>
              <a:t>3</a:t>
            </a:r>
            <a:r>
              <a:rPr lang="zh-TW" altLang="en-US" dirty="0"/>
              <a:t>章 行程管理</a:t>
            </a:r>
          </a:p>
          <a:p>
            <a:pPr marL="0" indent="0">
              <a:buNone/>
            </a:pPr>
            <a:r>
              <a:rPr lang="zh-TW" altLang="en-US" dirty="0"/>
              <a:t>第</a:t>
            </a:r>
            <a:r>
              <a:rPr lang="en-US" altLang="zh-TW" dirty="0"/>
              <a:t>4</a:t>
            </a:r>
            <a:r>
              <a:rPr lang="zh-TW" altLang="en-US" dirty="0"/>
              <a:t>章 行程排程器</a:t>
            </a:r>
          </a:p>
          <a:p>
            <a:pPr marL="0" indent="0">
              <a:buNone/>
            </a:pPr>
            <a:r>
              <a:rPr lang="zh-TW" altLang="en-US" dirty="0"/>
              <a:t>第</a:t>
            </a:r>
            <a:r>
              <a:rPr lang="en-US" altLang="zh-TW" dirty="0"/>
              <a:t>5</a:t>
            </a:r>
            <a:r>
              <a:rPr lang="zh-TW" altLang="en-US" dirty="0"/>
              <a:t>章 記憶體管理</a:t>
            </a:r>
          </a:p>
          <a:p>
            <a:pPr marL="0" indent="0">
              <a:buNone/>
            </a:pPr>
            <a:r>
              <a:rPr lang="zh-TW" altLang="en-US" dirty="0"/>
              <a:t>第</a:t>
            </a:r>
            <a:r>
              <a:rPr lang="en-US" altLang="zh-TW" dirty="0"/>
              <a:t>6</a:t>
            </a:r>
            <a:r>
              <a:rPr lang="zh-TW" altLang="en-US" dirty="0"/>
              <a:t>章 記憶體階層</a:t>
            </a:r>
          </a:p>
          <a:p>
            <a:pPr marL="0" indent="0">
              <a:buNone/>
            </a:pPr>
            <a:r>
              <a:rPr lang="zh-TW" altLang="en-US" dirty="0"/>
              <a:t>第</a:t>
            </a:r>
            <a:r>
              <a:rPr lang="en-US" altLang="zh-TW" dirty="0"/>
              <a:t>7</a:t>
            </a:r>
            <a:r>
              <a:rPr lang="zh-TW" altLang="en-US" dirty="0"/>
              <a:t>章 檔案系統</a:t>
            </a:r>
          </a:p>
          <a:p>
            <a:pPr marL="0" indent="0">
              <a:buNone/>
            </a:pPr>
            <a:r>
              <a:rPr lang="zh-TW" altLang="en-US" dirty="0"/>
              <a:t>第</a:t>
            </a:r>
            <a:r>
              <a:rPr lang="en-US" altLang="zh-TW" dirty="0"/>
              <a:t>8</a:t>
            </a:r>
            <a:r>
              <a:rPr lang="zh-TW" altLang="en-US" dirty="0"/>
              <a:t>章 儲存裝置</a:t>
            </a:r>
          </a:p>
        </p:txBody>
      </p:sp>
      <p:sp>
        <p:nvSpPr>
          <p:cNvPr id="6" name="矩形 5"/>
          <p:cNvSpPr/>
          <p:nvPr/>
        </p:nvSpPr>
        <p:spPr>
          <a:xfrm>
            <a:off x="443567" y="5185882"/>
            <a:ext cx="332112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400" dirty="0" smtClean="0"/>
              <a:t>圖解</a:t>
            </a:r>
            <a:r>
              <a:rPr lang="en-US" altLang="ja-JP" sz="1400" dirty="0" smtClean="0"/>
              <a:t>Linux</a:t>
            </a:r>
            <a:r>
              <a:rPr lang="ja-JP" altLang="en-US" sz="1400" dirty="0" smtClean="0"/>
              <a:t>核心工作原理：透過實作與圖解學習</a:t>
            </a:r>
            <a:r>
              <a:rPr lang="en-US" altLang="ja-JP" sz="1400" dirty="0" smtClean="0"/>
              <a:t>OS</a:t>
            </a:r>
            <a:r>
              <a:rPr lang="ja-JP" altLang="en-US" sz="1400" dirty="0" smtClean="0"/>
              <a:t>與硬體的基礎知識</a:t>
            </a:r>
          </a:p>
          <a:p>
            <a:r>
              <a:rPr lang="en-US" altLang="ja-JP" sz="1400" dirty="0" smtClean="0"/>
              <a:t>Linux</a:t>
            </a:r>
            <a:r>
              <a:rPr lang="ja-JP" altLang="en-US" sz="1400" dirty="0" smtClean="0"/>
              <a:t>のしくみ </a:t>
            </a:r>
            <a:r>
              <a:rPr lang="en-US" altLang="ja-JP" sz="1400" dirty="0" smtClean="0"/>
              <a:t>~</a:t>
            </a:r>
            <a:r>
              <a:rPr lang="ja-JP" altLang="en-US" sz="1400" dirty="0" smtClean="0"/>
              <a:t>実験と図解で学ぶ</a:t>
            </a:r>
            <a:r>
              <a:rPr lang="en-US" altLang="ja-JP" sz="1400" dirty="0" smtClean="0"/>
              <a:t>OS</a:t>
            </a:r>
            <a:r>
              <a:rPr lang="ja-JP" altLang="en-US" sz="1400" dirty="0" smtClean="0"/>
              <a:t>とハードウェアの基礎知識</a:t>
            </a:r>
          </a:p>
          <a:p>
            <a:r>
              <a:rPr lang="ja-JP" altLang="en-US" sz="1400" dirty="0" smtClean="0"/>
              <a:t>作者： 武內覺  譯者： 楊季方</a:t>
            </a:r>
          </a:p>
          <a:p>
            <a:r>
              <a:rPr lang="ja-JP" altLang="en-US" sz="1400" dirty="0" smtClean="0"/>
              <a:t>碁峰出版社： 出版日期：</a:t>
            </a:r>
            <a:r>
              <a:rPr lang="en-US" altLang="ja-JP" sz="1400" dirty="0" smtClean="0"/>
              <a:t>2018/12/25</a:t>
            </a:r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1123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229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64784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802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8435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514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406041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709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809488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613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70462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6000" dirty="0"/>
              <a:t>Chapter </a:t>
            </a:r>
            <a:r>
              <a:rPr lang="en-US" altLang="zh-TW" sz="6000" dirty="0" smtClean="0"/>
              <a:t>1: </a:t>
            </a:r>
            <a:r>
              <a:rPr lang="en-US" altLang="zh-TW" sz="3200" dirty="0">
                <a:solidFill>
                  <a:schemeClr val="bg1"/>
                </a:solidFill>
              </a:rPr>
              <a:t>Linux </a:t>
            </a:r>
            <a:r>
              <a:rPr lang="en-US" altLang="zh-TW" sz="3200" dirty="0" smtClean="0">
                <a:solidFill>
                  <a:srgbClr val="FFFF00"/>
                </a:solidFill>
              </a:rPr>
              <a:t>Basic Instructions</a:t>
            </a:r>
          </a:p>
          <a:p>
            <a:r>
              <a:rPr lang="zh-TW" altLang="en-US" sz="3200" dirty="0" smtClean="0">
                <a:solidFill>
                  <a:schemeClr val="bg1"/>
                </a:solidFill>
                <a:latin typeface="+mj-ea"/>
                <a:ea typeface="+mj-ea"/>
              </a:rPr>
              <a:t>                                </a:t>
            </a:r>
            <a:r>
              <a:rPr lang="en-US" altLang="zh-TW" sz="32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linux</a:t>
            </a:r>
            <a:r>
              <a:rPr lang="en-US" altLang="zh-TW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 </a:t>
            </a:r>
            <a:r>
              <a:rPr lang="zh-TW" altLang="en-US" sz="32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基本指令</a:t>
            </a:r>
          </a:p>
        </p:txBody>
      </p:sp>
    </p:spTree>
    <p:extLst>
      <p:ext uri="{BB962C8B-B14F-4D97-AF65-F5344CB8AC3E}">
        <p14:creationId xmlns:p14="http://schemas.microsoft.com/office/powerpoint/2010/main" val="40313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4533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05557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696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88491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4404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4473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867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86081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577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52623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14300" y="88901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TW" dirty="0"/>
              <a:t>Find current location 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 smtClean="0"/>
              <a:t>使用</a:t>
            </a:r>
            <a:r>
              <a:rPr lang="en-US" altLang="zh-TW" dirty="0" err="1" smtClean="0"/>
              <a:t>pwd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25" y="2037557"/>
            <a:ext cx="4315301" cy="4351338"/>
          </a:xfrm>
        </p:spPr>
      </p:pic>
      <p:sp>
        <p:nvSpPr>
          <p:cNvPr id="8" name="標題 1"/>
          <p:cNvSpPr txBox="1">
            <a:spLocks/>
          </p:cNvSpPr>
          <p:nvPr/>
        </p:nvSpPr>
        <p:spPr>
          <a:xfrm>
            <a:off x="104775" y="137477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/>
              <a:t>View login information::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r>
              <a:rPr lang="zh-TW" altLang="en-US" dirty="0" smtClean="0"/>
              <a:t>使用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whoami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2605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471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333625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91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26044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800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0242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222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425187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872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65952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33375" y="203201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altLang="zh-TW" sz="4900" dirty="0"/>
              <a:t>Switch directory</a:t>
            </a:r>
            <a:r>
              <a:rPr lang="en-US" altLang="zh-TW" sz="4900" dirty="0" smtClean="0"/>
              <a:t> </a:t>
            </a:r>
            <a:r>
              <a:rPr lang="en-US" altLang="zh-TW" sz="4900" dirty="0"/>
              <a:t>::</a:t>
            </a:r>
            <a:r>
              <a:rPr lang="zh-TW" altLang="en-US" sz="4900" dirty="0"/>
              <a:t/>
            </a:r>
            <a:br>
              <a:rPr lang="zh-TW" altLang="en-US" sz="4900" dirty="0"/>
            </a:br>
            <a:r>
              <a:rPr lang="zh-TW" altLang="en-US" sz="4900" dirty="0" smtClean="0"/>
              <a:t>使用</a:t>
            </a:r>
            <a:r>
              <a:rPr lang="en-US" altLang="zh-TW" sz="4900" dirty="0" smtClean="0"/>
              <a:t>cd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599" y="1253360"/>
            <a:ext cx="5005626" cy="5047428"/>
          </a:xfrm>
        </p:spPr>
      </p:pic>
    </p:spTree>
    <p:extLst>
      <p:ext uri="{BB962C8B-B14F-4D97-AF65-F5344CB8AC3E}">
        <p14:creationId xmlns:p14="http://schemas.microsoft.com/office/powerpoint/2010/main" val="425509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442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77512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03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4843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121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44151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61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87940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892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14984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List directory </a:t>
            </a:r>
            <a:r>
              <a:rPr lang="en-US" altLang="zh-TW" dirty="0" smtClean="0"/>
              <a:t>contents::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 smtClean="0"/>
              <a:t>使用</a:t>
            </a:r>
            <a:r>
              <a:rPr lang="en-US" altLang="zh-TW" dirty="0" err="1" smtClean="0"/>
              <a:t>ls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499" y="1254124"/>
            <a:ext cx="5234226" cy="5277937"/>
          </a:xfrm>
        </p:spPr>
      </p:pic>
    </p:spTree>
    <p:extLst>
      <p:ext uri="{BB962C8B-B14F-4D97-AF65-F5344CB8AC3E}">
        <p14:creationId xmlns:p14="http://schemas.microsoft.com/office/powerpoint/2010/main" val="377138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5612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832212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26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110459"/>
            <a:ext cx="9084039" cy="227101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 smtClean="0"/>
              <a:t>CH1</a:t>
            </a:r>
            <a:endParaRPr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288139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572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List directory contents::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使用</a:t>
            </a:r>
            <a:r>
              <a:rPr lang="en-US" altLang="zh-TW" dirty="0" err="1" smtClean="0"/>
              <a:t>ls</a:t>
            </a:r>
            <a:r>
              <a:rPr lang="en-US" altLang="zh-TW" dirty="0" smtClean="0"/>
              <a:t> -l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498" y="1028700"/>
            <a:ext cx="5577931" cy="5624513"/>
          </a:xfrm>
        </p:spPr>
      </p:pic>
    </p:spTree>
    <p:extLst>
      <p:ext uri="{BB962C8B-B14F-4D97-AF65-F5344CB8AC3E}">
        <p14:creationId xmlns:p14="http://schemas.microsoft.com/office/powerpoint/2010/main" val="1259354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List directory contents::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zh-TW" altLang="en-US" dirty="0"/>
              <a:t>使用</a:t>
            </a:r>
            <a:r>
              <a:rPr lang="en-US" altLang="zh-TW" dirty="0" err="1"/>
              <a:t>ls</a:t>
            </a:r>
            <a:r>
              <a:rPr lang="en-US" altLang="zh-TW" dirty="0"/>
              <a:t> -</a:t>
            </a:r>
            <a:r>
              <a:rPr lang="en-US" altLang="zh-TW" dirty="0" smtClean="0"/>
              <a:t>la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524" y="1365831"/>
            <a:ext cx="5224701" cy="5268332"/>
          </a:xfrm>
        </p:spPr>
      </p:pic>
    </p:spTree>
    <p:extLst>
      <p:ext uri="{BB962C8B-B14F-4D97-AF65-F5344CB8AC3E}">
        <p14:creationId xmlns:p14="http://schemas.microsoft.com/office/powerpoint/2010/main" val="2899335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239</TotalTime>
  <Words>507</Words>
  <Application>Microsoft Office PowerPoint</Application>
  <PresentationFormat>如螢幕大小 (4:3)</PresentationFormat>
  <Paragraphs>102</Paragraphs>
  <Slides>74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74</vt:i4>
      </vt:variant>
    </vt:vector>
  </HeadingPairs>
  <TitlesOfParts>
    <vt:vector size="75" baseType="lpstr">
      <vt:lpstr>Office 佈景主題</vt:lpstr>
      <vt:lpstr>(Kali) Linux快速入門</vt:lpstr>
      <vt:lpstr>推薦教科書</vt:lpstr>
      <vt:lpstr>PowerPoint 簡報</vt:lpstr>
      <vt:lpstr>PowerPoint 簡報</vt:lpstr>
      <vt:lpstr>Find current location :: 使用pwd</vt:lpstr>
      <vt:lpstr>Switch directory :: 使用cd</vt:lpstr>
      <vt:lpstr>List directory contents:: 使用ls</vt:lpstr>
      <vt:lpstr>List directory contents:: 使用ls -l</vt:lpstr>
      <vt:lpstr>List directory contents:: 使用ls -la</vt:lpstr>
      <vt:lpstr>Get help:: 使用aircrack-ng --help</vt:lpstr>
      <vt:lpstr> Get help:: 使用nmap -h </vt:lpstr>
      <vt:lpstr>View instruction manual :: 使用man aircrack-ng</vt:lpstr>
      <vt:lpstr>PowerPoint 簡報</vt:lpstr>
      <vt:lpstr>PowerPoint 簡報</vt:lpstr>
      <vt:lpstr>PowerPoint 簡報</vt:lpstr>
      <vt:lpstr>PowerPoint 簡報</vt:lpstr>
      <vt:lpstr>PowerPoint 簡報</vt:lpstr>
      <vt:lpstr>VIEWING PROCESSES:: 使用ps</vt:lpstr>
      <vt:lpstr>VIEWING PROCESSES:: 使用ps aux</vt:lpstr>
      <vt:lpstr>PowerPoint 簡報</vt:lpstr>
      <vt:lpstr>VIEWING PROCESSES:: 使用top</vt:lpstr>
      <vt:lpstr>MANAGING PROCESSES 管理行程</vt:lpstr>
      <vt:lpstr>Killing Processes</vt:lpstr>
      <vt:lpstr>Running Processes in the Background 在背景執行程式</vt:lpstr>
      <vt:lpstr>SCHEDULING PROCESSES 使用at指令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(Kali) Linux快速入門</dc:title>
  <dc:creator>BREAKALLCTF{Letmeseesee}</dc:creator>
  <cp:lastModifiedBy>Windows User</cp:lastModifiedBy>
  <cp:revision>13</cp:revision>
  <dcterms:created xsi:type="dcterms:W3CDTF">2019-10-01T18:59:56Z</dcterms:created>
  <dcterms:modified xsi:type="dcterms:W3CDTF">2019-10-02T17:22:04Z</dcterms:modified>
</cp:coreProperties>
</file>

<file path=docProps/thumbnail.jpeg>
</file>